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71" r:id="rId7"/>
    <p:sldId id="269" r:id="rId8"/>
    <p:sldId id="258" r:id="rId9"/>
    <p:sldId id="261" r:id="rId10"/>
    <p:sldId id="268" r:id="rId11"/>
    <p:sldId id="262" r:id="rId12"/>
    <p:sldId id="272" r:id="rId13"/>
    <p:sldId id="267" r:id="rId14"/>
    <p:sldId id="257" r:id="rId15"/>
    <p:sldId id="263" r:id="rId16"/>
    <p:sldId id="264" r:id="rId17"/>
    <p:sldId id="265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AB0EF0-74FC-B63A-A4BE-BA41B06797C0}" v="196" dt="2026-09-09T15:25:49.4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098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779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79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662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86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29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77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146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41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060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376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8E935-E99E-4EE5-A592-69314E7B146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17E3A-5E15-4CE8-B93F-3F1700B02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662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9407" y="1486620"/>
            <a:ext cx="3244977" cy="388475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58822" y="896112"/>
            <a:ext cx="5413396" cy="25968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813002"/>
              </a:avLst>
            </a:prstTxWarp>
            <a:spAutoFit/>
          </a:bodyPr>
          <a:lstStyle/>
          <a:p>
            <a:pPr algn="ctr"/>
            <a:r>
              <a:rPr lang="en-US" sz="5400" b="1" cap="none" spc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Croeso</a:t>
            </a:r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cap="none" spc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</a:t>
            </a:r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cap="none" spc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Blwyddyn</a:t>
            </a:r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1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82176" y="5665707"/>
            <a:ext cx="6627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Article 28 – All children have a right to an education</a:t>
            </a:r>
          </a:p>
        </p:txBody>
      </p:sp>
    </p:spTree>
    <p:extLst>
      <p:ext uri="{BB962C8B-B14F-4D97-AF65-F5344CB8AC3E}">
        <p14:creationId xmlns:p14="http://schemas.microsoft.com/office/powerpoint/2010/main" val="1824721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289098" y="361141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279098" y="704238"/>
            <a:ext cx="7700843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Staff</a:t>
            </a:r>
            <a:endParaRPr lang="en-US" sz="20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en-US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en-US" sz="20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0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0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5927" y="1801091"/>
            <a:ext cx="8063346" cy="34470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5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  <a:r>
              <a:rPr lang="en-US" sz="25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Comic Sans MS" panose="030F0702030302020204" pitchFamily="66" charset="0"/>
              </a:rPr>
              <a:t>  </a:t>
            </a:r>
            <a:r>
              <a:rPr lang="en-US" sz="25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Year 1 KP/SG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Teachers – </a:t>
            </a:r>
            <a:r>
              <a:rPr lang="en-US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Palmer/</a:t>
            </a:r>
            <a:r>
              <a:rPr lang="en-US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Gillett</a:t>
            </a:r>
            <a:endParaRPr lang="en-US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TA – </a:t>
            </a:r>
            <a:r>
              <a:rPr lang="en-US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Davies, </a:t>
            </a:r>
            <a:r>
              <a:rPr lang="en-US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O’Leary</a:t>
            </a:r>
            <a:endParaRPr lang="en-US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    </a:t>
            </a:r>
            <a:r>
              <a:rPr lang="en-US" sz="25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Year 1 HC</a:t>
            </a:r>
            <a:endParaRPr lang="en-US" sz="2500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Teachers – Miss Christer</a:t>
            </a:r>
            <a:endParaRPr lang="en-US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TA – </a:t>
            </a:r>
            <a:r>
              <a:rPr lang="en-US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Aldali</a:t>
            </a: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Mrs</a:t>
            </a:r>
            <a:r>
              <a:rPr lang="en-US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O’Leary</a:t>
            </a:r>
            <a:endParaRPr lang="en-US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Calibri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0059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982510" y="2463912"/>
            <a:ext cx="10166020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The children are taught through 6 areas of learning, these are :</a:t>
            </a:r>
          </a:p>
          <a:p>
            <a:endParaRPr lang="en-GB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  <a:cs typeface="Calibri"/>
              </a:rPr>
              <a:t>Language, literacy and communication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  <a:cs typeface="Calibri"/>
              </a:rPr>
              <a:t>Mathematics and numeracy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  <a:cs typeface="Calibri"/>
              </a:rPr>
              <a:t>Health and well being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  <a:cs typeface="Calibri"/>
              </a:rPr>
              <a:t>Expressive arts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  <a:cs typeface="Calibri"/>
              </a:rPr>
              <a:t>Science and technology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  <a:cs typeface="Calibri"/>
              </a:rPr>
              <a:t>Humanities</a:t>
            </a: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Calibri"/>
              </a:rPr>
              <a:t> </a:t>
            </a:r>
          </a:p>
        </p:txBody>
      </p:sp>
      <p:pic>
        <p:nvPicPr>
          <p:cNvPr id="7" name="Picture 7" descr="Shape&#10;&#10;Description automatically generated">
            <a:extLst>
              <a:ext uri="{FF2B5EF4-FFF2-40B4-BE49-F238E27FC236}">
                <a16:creationId xmlns:a16="http://schemas.microsoft.com/office/drawing/2014/main" id="{F1034F2D-720D-B6C3-0608-06AA7ED07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87" y="1087652"/>
            <a:ext cx="1303895" cy="1222804"/>
          </a:xfrm>
          <a:prstGeom prst="rect">
            <a:avLst/>
          </a:prstGeom>
        </p:spPr>
      </p:pic>
      <p:pic>
        <p:nvPicPr>
          <p:cNvPr id="8" name="Picture 10" descr="Shape&#10;&#10;Description automatically generated">
            <a:extLst>
              <a:ext uri="{FF2B5EF4-FFF2-40B4-BE49-F238E27FC236}">
                <a16:creationId xmlns:a16="http://schemas.microsoft.com/office/drawing/2014/main" id="{57729DFD-6397-6F36-C12A-1B8CBC51E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835" y="1099749"/>
            <a:ext cx="1086624" cy="1147120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5CAB6120-12E8-544F-7EED-30D2295B1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0481" y="1087522"/>
            <a:ext cx="992145" cy="1099495"/>
          </a:xfrm>
          <a:prstGeom prst="rect">
            <a:avLst/>
          </a:prstGeom>
        </p:spPr>
      </p:pic>
      <p:pic>
        <p:nvPicPr>
          <p:cNvPr id="12" name="Picture 12" descr="A picture containing clipart&#10;&#10;Description automatically generated">
            <a:extLst>
              <a:ext uri="{FF2B5EF4-FFF2-40B4-BE49-F238E27FC236}">
                <a16:creationId xmlns:a16="http://schemas.microsoft.com/office/drawing/2014/main" id="{8D71C9F7-96B0-0E97-D118-5FA598E439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6954" y="1103355"/>
            <a:ext cx="1692361" cy="1078127"/>
          </a:xfrm>
          <a:prstGeom prst="rect">
            <a:avLst/>
          </a:prstGeom>
        </p:spPr>
      </p:pic>
      <p:pic>
        <p:nvPicPr>
          <p:cNvPr id="13" name="Picture 13" descr="Shape&#10;&#10;Description automatically generated">
            <a:extLst>
              <a:ext uri="{FF2B5EF4-FFF2-40B4-BE49-F238E27FC236}">
                <a16:creationId xmlns:a16="http://schemas.microsoft.com/office/drawing/2014/main" id="{21908628-ECAA-DC8F-86CA-0162F0239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7425" y="985451"/>
            <a:ext cx="1343799" cy="1200666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530C3F08-6DBA-2C9F-7C4D-F11D397E2D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72832" y="889561"/>
            <a:ext cx="1754660" cy="127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71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091" y="592050"/>
            <a:ext cx="1708464" cy="16062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1912" y="566391"/>
            <a:ext cx="1632815" cy="16575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5057" y="592050"/>
            <a:ext cx="1782724" cy="1702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6176" y="508643"/>
            <a:ext cx="1805406" cy="171526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67646" y="2041125"/>
            <a:ext cx="1016602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In </a:t>
            </a:r>
            <a:r>
              <a:rPr lang="en-GB" sz="25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Sketty</a:t>
            </a: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 Primary, we want our children to be:</a:t>
            </a:r>
          </a:p>
          <a:p>
            <a:endParaRPr lang="en-GB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Ambitious, capable learners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Healthy, confident individuals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Enterprising, creative contributors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Ethical, informed citizens</a:t>
            </a:r>
          </a:p>
          <a:p>
            <a:r>
              <a:rPr lang="en-GB" sz="25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These are referred to and embedded in everything we do.</a:t>
            </a:r>
            <a:endParaRPr lang="en-GB" sz="25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420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250908"/>
            <a:ext cx="11257280" cy="6170212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038" y="247194"/>
            <a:ext cx="1654427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Topics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5621" y="932633"/>
            <a:ext cx="8339328" cy="48936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300" dirty="0">
                <a:solidFill>
                  <a:schemeClr val="accent1"/>
                </a:solidFill>
                <a:latin typeface="Comic Sans MS" panose="030F0702030302020204" pitchFamily="66" charset="0"/>
              </a:rPr>
              <a:t>Autumn Term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As Far as the Eye can See </a:t>
            </a:r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– This is a Humanities topic. We look at our immediate environment and then what we can see in the distance- down to Mumbles Lighthouse- comparison work.</a:t>
            </a:r>
          </a:p>
          <a:p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 Text – The Lighthouse Keeper's Lunch. </a:t>
            </a:r>
          </a:p>
          <a:p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 Topic immersion Day -dress up as a character from the </a:t>
            </a:r>
          </a:p>
          <a:p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  <a:cs typeface="Calibri"/>
              </a:rPr>
              <a:t>        book. </a:t>
            </a:r>
            <a:r>
              <a:rPr lang="en-GB" sz="2000" b="1" dirty="0">
                <a:solidFill>
                  <a:schemeClr val="accent1"/>
                </a:solidFill>
                <a:latin typeface="Comic Sans MS" panose="030F0702030302020204" pitchFamily="66" charset="0"/>
                <a:cs typeface="Calibri"/>
              </a:rPr>
              <a:t>Wednesday 16</a:t>
            </a:r>
            <a:r>
              <a:rPr lang="en-GB" sz="2000" b="1" baseline="30000" dirty="0">
                <a:solidFill>
                  <a:schemeClr val="accent1"/>
                </a:solidFill>
                <a:latin typeface="Comic Sans MS" panose="030F0702030302020204" pitchFamily="66" charset="0"/>
                <a:cs typeface="Calibri"/>
              </a:rPr>
              <a:t>th</a:t>
            </a:r>
            <a:r>
              <a:rPr lang="en-GB" sz="2000" b="1" dirty="0">
                <a:solidFill>
                  <a:schemeClr val="accent1"/>
                </a:solidFill>
                <a:latin typeface="Comic Sans MS" panose="030F0702030302020204" pitchFamily="66" charset="0"/>
                <a:cs typeface="Calibri"/>
              </a:rPr>
              <a:t> September</a:t>
            </a:r>
          </a:p>
          <a:p>
            <a:r>
              <a:rPr lang="en-GB" sz="23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 </a:t>
            </a:r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Diwali and Christmas market.</a:t>
            </a:r>
          </a:p>
          <a:p>
            <a:r>
              <a:rPr lang="en-GB" sz="2300" dirty="0">
                <a:solidFill>
                  <a:schemeClr val="accent1"/>
                </a:solidFill>
                <a:latin typeface="Comic Sans MS" panose="030F0702030302020204" pitchFamily="66" charset="0"/>
              </a:rPr>
              <a:t>Spring Term</a:t>
            </a:r>
            <a:endParaRPr lang="en-GB" sz="2300" dirty="0">
              <a:solidFill>
                <a:schemeClr val="accent1"/>
              </a:solidFill>
              <a:latin typeface="Comic Sans MS" panose="030F0702030302020204" pitchFamily="66" charset="0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Curious Creations </a:t>
            </a:r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– Finding out about how things work, are made, where things come from. </a:t>
            </a:r>
            <a:endParaRPr lang="en-GB" sz="23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/>
            </a:endParaRPr>
          </a:p>
          <a:p>
            <a:r>
              <a:rPr lang="en-GB" sz="2300" dirty="0">
                <a:solidFill>
                  <a:schemeClr val="accent1"/>
                </a:solidFill>
                <a:latin typeface="Comic Sans MS" panose="030F0702030302020204" pitchFamily="66" charset="0"/>
              </a:rPr>
              <a:t>Summer Term</a:t>
            </a:r>
            <a:endParaRPr lang="en-GB" sz="2300" dirty="0">
              <a:solidFill>
                <a:schemeClr val="accent1"/>
              </a:solidFill>
              <a:latin typeface="Comic Sans MS" panose="030F0702030302020204" pitchFamily="66" charset="0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Wild Things </a:t>
            </a:r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– This topic has a science and technology focus. Butterfly life cycle- in the class.</a:t>
            </a:r>
          </a:p>
          <a:p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  <a:cs typeface="Calibri"/>
              </a:rPr>
              <a:t>      Text-Where the Wild Things Are.</a:t>
            </a:r>
          </a:p>
        </p:txBody>
      </p:sp>
    </p:spTree>
    <p:extLst>
      <p:ext uri="{BB962C8B-B14F-4D97-AF65-F5344CB8AC3E}">
        <p14:creationId xmlns:p14="http://schemas.microsoft.com/office/powerpoint/2010/main" val="1974579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30089" y="684040"/>
            <a:ext cx="47501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Adult Focus Activities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416" r="89934"/>
                    </a14:imgEffect>
                  </a14:imgLayer>
                </a14:imgProps>
              </a:ext>
            </a:extLst>
          </a:blip>
          <a:srcRect l="5767" t="24956"/>
          <a:stretch/>
        </p:blipFill>
        <p:spPr>
          <a:xfrm>
            <a:off x="9118142" y="3913239"/>
            <a:ext cx="3697174" cy="41689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0089" y="2133507"/>
            <a:ext cx="8339328" cy="417037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500" dirty="0">
                <a:solidFill>
                  <a:schemeClr val="accent1"/>
                </a:solidFill>
                <a:latin typeface="Comic Sans MS"/>
              </a:rPr>
              <a:t>We generally teach in small focus groups- including language, Welsh and topic work. </a:t>
            </a:r>
            <a:endParaRPr lang="en-US" dirty="0">
              <a:solidFill>
                <a:schemeClr val="accent1"/>
              </a:solidFill>
            </a:endParaRPr>
          </a:p>
          <a:p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500" dirty="0">
                <a:solidFill>
                  <a:schemeClr val="accent1"/>
                </a:solidFill>
                <a:latin typeface="Comic Sans MS"/>
              </a:rPr>
              <a:t>During Active Learn there are a range of challenges to complete in each room which allow children to practise previously taught skills independently. </a:t>
            </a: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500" dirty="0">
                <a:solidFill>
                  <a:schemeClr val="accent1"/>
                </a:solidFill>
                <a:latin typeface="Comic Sans MS"/>
              </a:rPr>
              <a:t>As in Reception, the children have access to a range of provision within the classrooms and outside.</a:t>
            </a: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507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67772" y="354776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35510" y="597294"/>
            <a:ext cx="18987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Reading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6416" r="89934"/>
                    </a14:imgEffect>
                  </a14:imgLayer>
                </a14:imgProps>
              </a:ext>
            </a:extLst>
          </a:blip>
          <a:srcRect l="5767" t="24956"/>
          <a:stretch/>
        </p:blipFill>
        <p:spPr>
          <a:xfrm>
            <a:off x="9263762" y="1615412"/>
            <a:ext cx="3092910" cy="34832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2324" y="1215545"/>
            <a:ext cx="9178932" cy="57588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en-GB" sz="2000" dirty="0">
              <a:solidFill>
                <a:schemeClr val="accent1"/>
              </a:solidFill>
              <a:latin typeface="Comic Sans MS"/>
            </a:endParaRPr>
          </a:p>
          <a:p>
            <a:pPr>
              <a:lnSpc>
                <a:spcPct val="80000"/>
              </a:lnSpc>
            </a:pPr>
            <a:r>
              <a:rPr lang="en-GB" sz="2000" b="1" dirty="0">
                <a:solidFill>
                  <a:schemeClr val="accent1"/>
                </a:solidFill>
                <a:latin typeface="Comic Sans MS"/>
                <a:ea typeface="+mn-lt"/>
                <a:cs typeface="+mn-lt"/>
              </a:rPr>
              <a:t>We teach reading through daily phonics and shared reading. </a:t>
            </a:r>
          </a:p>
          <a:p>
            <a:pPr marL="285750" indent="-285750">
              <a:lnSpc>
                <a:spcPct val="80000"/>
              </a:lnSpc>
              <a:buFont typeface="Arial,Sans-Serif" charset="0"/>
              <a:buChar char="•"/>
            </a:pPr>
            <a:endParaRPr lang="en-GB" sz="2000" b="1" dirty="0">
              <a:solidFill>
                <a:schemeClr val="accent1"/>
              </a:solidFill>
              <a:latin typeface="Comic Sans MS"/>
              <a:ea typeface="+mn-lt"/>
              <a:cs typeface="+mn-lt"/>
            </a:endParaRP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accent1"/>
                </a:solidFill>
                <a:latin typeface="Comic Sans MS"/>
              </a:rPr>
              <a:t>Children will have an individual reading book which will be changed 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accent1"/>
                </a:solidFill>
                <a:latin typeface="Comic Sans MS"/>
              </a:rPr>
              <a:t>weekly and they will have a set reading day. </a:t>
            </a:r>
            <a:r>
              <a:rPr lang="en-GB" sz="2000" b="1" dirty="0">
                <a:solidFill>
                  <a:schemeClr val="accent1"/>
                </a:solidFill>
                <a:latin typeface="Comic Sans MS"/>
              </a:rPr>
              <a:t>Please send in the reading folder on this day. </a:t>
            </a:r>
            <a:r>
              <a:rPr lang="en-GB" sz="2000" dirty="0">
                <a:solidFill>
                  <a:schemeClr val="accent1"/>
                </a:solidFill>
                <a:latin typeface="Comic Sans MS"/>
              </a:rPr>
              <a:t>They will also have new keywords to learn each week. These will be recorded in their reading journal. </a:t>
            </a:r>
          </a:p>
          <a:p>
            <a:pPr>
              <a:lnSpc>
                <a:spcPct val="80000"/>
              </a:lnSpc>
            </a:pPr>
            <a:endParaRPr lang="en-GB" sz="2000" dirty="0">
              <a:solidFill>
                <a:schemeClr val="accent1"/>
              </a:solidFill>
              <a:latin typeface="Comic Sans MS"/>
            </a:endParaRP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accent1"/>
                </a:solidFill>
                <a:latin typeface="Comic Sans MS"/>
              </a:rPr>
              <a:t>We need you to read with your child to consolidate their learning,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accent1"/>
                </a:solidFill>
                <a:latin typeface="Comic Sans MS"/>
              </a:rPr>
              <a:t>develop fluency and go over key words.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n-GB" sz="2000" dirty="0">
              <a:solidFill>
                <a:schemeClr val="accent1"/>
              </a:solidFill>
              <a:latin typeface="Comic Sans MS"/>
            </a:endParaRP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accent1"/>
                </a:solidFill>
                <a:latin typeface="Comic Sans MS"/>
              </a:rPr>
              <a:t>Please use the reading record to let us know how they are getting on  at home with their reading- this is so helpful! The children will also be bringing home a picture book of their choosing for you to enjoy together.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n-GB" sz="2400" dirty="0">
              <a:solidFill>
                <a:schemeClr val="accent1"/>
              </a:solidFill>
              <a:latin typeface="Comic Sans MS"/>
            </a:endParaRPr>
          </a:p>
          <a:p>
            <a:pPr>
              <a:lnSpc>
                <a:spcPct val="80000"/>
              </a:lnSpc>
            </a:pPr>
            <a:r>
              <a:rPr lang="en-GB" sz="2000" dirty="0">
                <a:solidFill>
                  <a:schemeClr val="accent1"/>
                </a:solidFill>
                <a:latin typeface="Comic Sans MS"/>
                <a:ea typeface="+mn-lt"/>
                <a:cs typeface="+mn-lt"/>
              </a:rPr>
              <a:t>As part of homework in Year 1 we would like children to read to an adult for 10 minutes every night. It doesn’t have to be the same every night- take turns, read alternate pages, play jump in.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n-GB" sz="2400" dirty="0">
              <a:solidFill>
                <a:schemeClr val="accent1"/>
              </a:solidFill>
              <a:latin typeface="Comic Sans MS"/>
              <a:ea typeface="+mn-lt"/>
              <a:cs typeface="+mn-lt"/>
            </a:endParaRP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n-GB" sz="2400" dirty="0">
              <a:solidFill>
                <a:schemeClr val="accent1"/>
              </a:solidFill>
              <a:latin typeface="Comic Sans MS"/>
              <a:ea typeface="+mn-lt"/>
              <a:cs typeface="+mn-lt"/>
            </a:endParaRP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n-GB" sz="2400" dirty="0">
              <a:solidFill>
                <a:schemeClr val="accent1"/>
              </a:solidFill>
              <a:latin typeface="Comic Sans MS"/>
            </a:endParaRPr>
          </a:p>
          <a:p>
            <a:pPr>
              <a:lnSpc>
                <a:spcPct val="80000"/>
              </a:lnSpc>
            </a:pPr>
            <a:endParaRPr lang="en-GB" sz="2400" dirty="0">
              <a:solidFill>
                <a:schemeClr val="accent1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857868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47099" y="681335"/>
            <a:ext cx="32728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Numeracy </a:t>
            </a:r>
          </a:p>
        </p:txBody>
      </p:sp>
      <p:pic>
        <p:nvPicPr>
          <p:cNvPr id="1026" name="Picture 2" descr="https://attachments.office.net/owa/JacksonC7%40Hwbcymru.net/service.svc/s/GetAttachmentThumbnail?id=AQMkADNhMTk2MzE1LTkzZTgtNGQwYy05MzUzLTgyZTM5NmYwYjk4NgBGAAADfq2wd0i20EaQjm8QdiQ7OAcAL4o%2F3sx7jEykmVEeZ5N4FgAAAgENAAAAL4o%2F3sx7jEykmVEeZ5N4FgAG6RofygAAAAESABAAgSGEFjBN3E%2BS7AAJFZ4Qrg%3D%3D&amp;thumbnailType=2&amp;token=eyJhbGciOiJSUzI1NiIsImtpZCI6IjMwODE3OUNFNUY0QjUyRTc4QjJEQjg5NjZCQUY0RUNDMzcyN0FFRUUiLCJ0eXAiOiJKV1QiLCJ4NXQiOiJNSUY1emw5TFV1ZUxMYmlXYTY5T3pEY25ydTQifQ.eyJvcmlnaW4iOiJodHRwczovL291dGxvb2sub2ZmaWNlLmNvbSIsInVjIjoiZDVlNjgwYmJhYzYwNDVmZWIwOTNjN2FhMDZiZGU4MmMiLCJzaWduaW5fc3RhdGUiOiJbXCJpbmtub3dubnR3a1wiXSIsInZlciI6IkV4Y2hhbmdlLkNhbGxiYWNrLlYxIiwiYXBwY3R4c2VuZGVyIjoiT3dhRG93bmxvYWRANGYzZjBlNTItYjczNC00MTY0LTk0MDktMWI2MDFkMTQ3OTkzIiwiaXNzcmluZyI6IldXIiwiYXBwY3R4Ijoie1wibXNleGNocHJvdFwiOlwib3dhXCIsXCJwdWlkXCI6XCIxMTUzOTA2NjYwNzI0MTMyMzA3XCIsXCJzY29wZVwiOlwiT3dhRG93bmxvYWRcIixcIm9pZFwiOlwiZGQwNjdjOWUtZjEyZi00NzhmLTlhZDAtODdkY2RlNzAzMTA2XCIsXCJwcmltYXJ5c2lkXCI6XCJTLTEtNS0yMS0yMTgzNTkxNDgzLTE2MzQ5NjgyNS01ODI0NTQzMDAtODIwMzYzMlwifSIsIm5iZiI6MTYzMDU4MzI4MSwiZXhwIjoxNjMwNTgzODgxLCJpc3MiOiIwMDAwMDAwMi0wMDAwLTBmZjEtY2UwMC0wMDAwMDAwMDAwMDBANGYzZjBlNTItYjczNC00MTY0LTk0MDktMWI2MDFkMTQ3OTkzIiwiYXVkIjoiMDAwMDAwMDItMDAwMC0wZmYxLWNlMDAtMDAwMDAwMDAwMDAwL2F0dGFjaG1lbnRzLm9mZmljZS5uZXRANGYzZjBlNTItYjczNC00MTY0LTk0MDktMWI2MDFkMTQ3OTkzIiwiaGFwcCI6Im93YSJ9.ibLv8Y5Jh1GFVE2G3TxoK0d6UGoTpQm807kR48gcuU_ZHpOtRPp_psNboMf5q2cDWuXziNkk783gFIBcxUbVyrK_iLb2vDHWJaTCHeuEyQLxiXBRPr5SHS6M5CBk4EXv6YWRK8aPauq8tlZRZc1jzhosiyp2YMZQhqiqlT8_hvcszWQrvT5ZtAJHVDoUgRxfXoXkC_4fSuLlcDqOj8hHETrmWvb5sEzh1pu2-Oez3E1XhNyQ-DXD2bzs9jwxNcT9CGpIV1q98rVbjH2nu7DnO9OkyjWe3szbke404bYeADbD306aokmVVw3njsUZbQIg7Tl7IWHcC_2VIItkEFMm4w&amp;X-OWA-CANARY=9MJFD1-tIEuVhsGujCZxR_D6kLQHbtkYLQpc7WtKDTPVOowjm60vk_7rytp72yhcuUqDW5yT0Rk.&amp;owa=outlook.office.com&amp;scriptVer=20210823004.07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8142" y1="79531" x2="18142" y2="795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799" y="2121407"/>
            <a:ext cx="3806334" cy="538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4950" y="1609348"/>
            <a:ext cx="8462231" cy="467820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66420" indent="-457200">
              <a:buFont typeface="Arial" panose="020B0604020202020204" pitchFamily="34" charset="0"/>
              <a:buChar char="•"/>
              <a:defRPr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Each Maths session we begin with a whole class mental warm up e.g. Counting, number bonds and practising the concepts for the week etc</a:t>
            </a:r>
            <a:endParaRPr lang="en-US" dirty="0">
              <a:solidFill>
                <a:schemeClr val="accent1"/>
              </a:solidFill>
              <a:latin typeface="Comic Sans MS"/>
            </a:endParaRPr>
          </a:p>
          <a:p>
            <a:pPr marL="566420" indent="-457200">
              <a:buFont typeface="Arial" panose="020B0604020202020204" pitchFamily="34" charset="0"/>
              <a:buChar char="•"/>
              <a:defRPr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We will work with small Maths groups per session. During the week, all children will have the opportunity to consolidate their skills practically.</a:t>
            </a:r>
          </a:p>
          <a:p>
            <a:pPr marL="566420" indent="-4572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accent1"/>
                </a:solidFill>
                <a:latin typeface="Comic Sans MS"/>
                <a:ea typeface="Calibri"/>
                <a:cs typeface="Calibri"/>
              </a:rPr>
              <a:t>Each day the children will also have daily WWN sessions – phonics for maths. </a:t>
            </a:r>
            <a:endParaRPr lang="en-GB" sz="2400">
              <a:solidFill>
                <a:schemeClr val="accent1"/>
              </a:solidFill>
              <a:latin typeface="Comic Sans MS"/>
            </a:endParaRPr>
          </a:p>
          <a:p>
            <a:pPr marL="566420" indent="-457200">
              <a:buFont typeface="Arial" panose="020B0604020202020204" pitchFamily="34" charset="0"/>
              <a:buChar char="•"/>
              <a:defRPr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Each term the children will be taking part in a numeracy project.</a:t>
            </a:r>
          </a:p>
          <a:p>
            <a:pPr marL="566420" indent="-457200">
              <a:buFont typeface="Arial" panose="020B0604020202020204" pitchFamily="34" charset="0"/>
              <a:buChar char="•"/>
              <a:defRPr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Please keep working on their number formation at home as part of their homework. </a:t>
            </a: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243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92298" y="435033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5260" y="746392"/>
            <a:ext cx="5393934" cy="9439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Emotion coaching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rgbClr val="4472C4">
                    <a:lumMod val="60000"/>
                    <a:lumOff val="40000"/>
                  </a:srgbClr>
                </a:outerShdw>
              </a:effectLst>
              <a:cs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95771" y="1965026"/>
            <a:ext cx="8339328" cy="34009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Each classroom has a designated calm area which they are free to access if necessary- calm </a:t>
            </a:r>
            <a:r>
              <a:rPr lang="en-GB" sz="2500" dirty="0" err="1">
                <a:solidFill>
                  <a:schemeClr val="accent1"/>
                </a:solidFill>
                <a:latin typeface="Comic Sans MS"/>
              </a:rPr>
              <a:t>cwtch</a:t>
            </a:r>
            <a:r>
              <a:rPr lang="en-GB" sz="2500" dirty="0">
                <a:solidFill>
                  <a:schemeClr val="accent1"/>
                </a:solidFill>
                <a:latin typeface="Comic Sans MS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500" dirty="0">
              <a:solidFill>
                <a:schemeClr val="accent1"/>
              </a:solidFill>
              <a:latin typeface="Comic Sans M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  <a:cs typeface="Calibri" panose="020F0502020204030204"/>
              </a:rPr>
              <a:t>Emotion coaching is a whole school approach to develop the children's ability to self regulate. We talk about emotions, zones of regulation and strategies to help them.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00B0F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10195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92298" y="435033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9748" y="746392"/>
            <a:ext cx="59922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Things to remember</a:t>
            </a:r>
            <a:endParaRPr lang="en-US" sz="5400" b="1" cap="none" spc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95771" y="1965026"/>
            <a:ext cx="8339328" cy="55553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The children need to be dressed appropriately each day depending on the weather.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Fruit/ Water to be brought in a labelled container.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b="1" dirty="0">
                <a:solidFill>
                  <a:schemeClr val="accent1"/>
                </a:solidFill>
                <a:latin typeface="Comic Sans MS"/>
              </a:rPr>
              <a:t>Please label all items of clothing &amp; footwear (including wellies).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If your child brings their own packed lunch please make sure it is clearly labelled.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We encourage the children to not bring toys to school/have lots of keychains.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b="1" dirty="0">
                <a:solidFill>
                  <a:schemeClr val="accent1"/>
                </a:solidFill>
                <a:latin typeface="Comic Sans MS"/>
              </a:rPr>
              <a:t>Can all the children have named wellies in school that they can leave here.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00B0F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96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913616" y="663047"/>
            <a:ext cx="767457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Health and Wellbeing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18708" t="23075" r="20760" b="28776"/>
          <a:stretch/>
        </p:blipFill>
        <p:spPr>
          <a:xfrm>
            <a:off x="9053382" y="663047"/>
            <a:ext cx="2795843" cy="31490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8026" y="1586378"/>
            <a:ext cx="8783326" cy="54784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b="1" dirty="0">
                <a:solidFill>
                  <a:srgbClr val="FF0000"/>
                </a:solidFill>
                <a:latin typeface="Comic Sans MS"/>
              </a:rPr>
              <a:t>Indoor PE on Friday</a:t>
            </a:r>
            <a:r>
              <a:rPr lang="en-GB" sz="2500" dirty="0">
                <a:solidFill>
                  <a:srgbClr val="FF0000"/>
                </a:solidFill>
                <a:latin typeface="Comic Sans MS"/>
              </a:rPr>
              <a:t>. </a:t>
            </a:r>
            <a:r>
              <a:rPr lang="en-GB" sz="2500" b="1" dirty="0">
                <a:solidFill>
                  <a:srgbClr val="00B050"/>
                </a:solidFill>
                <a:latin typeface="Comic Sans MS"/>
              </a:rPr>
              <a:t>Outdoor learning Thursday- </a:t>
            </a:r>
            <a:r>
              <a:rPr lang="en-GB" sz="2500" dirty="0">
                <a:solidFill>
                  <a:schemeClr val="accent1"/>
                </a:solidFill>
                <a:latin typeface="Comic Sans MS"/>
              </a:rPr>
              <a:t>physical activity/games, outdoor learning, forest school type activities.</a:t>
            </a: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500" dirty="0">
              <a:solidFill>
                <a:schemeClr val="accent1"/>
              </a:solidFill>
              <a:latin typeface="Comic Sans MS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PE Kit: Black shorts/joggers/leggings &amp; white t-shirt for indoor PE.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Joggers or trousers and </a:t>
            </a:r>
            <a:r>
              <a:rPr lang="en-GB" sz="2500" dirty="0" err="1">
                <a:solidFill>
                  <a:schemeClr val="accent1"/>
                </a:solidFill>
                <a:latin typeface="Comic Sans MS"/>
              </a:rPr>
              <a:t>Sketty</a:t>
            </a:r>
            <a:r>
              <a:rPr lang="en-GB" sz="2500" dirty="0">
                <a:solidFill>
                  <a:schemeClr val="accent1"/>
                </a:solidFill>
                <a:latin typeface="Comic Sans MS"/>
              </a:rPr>
              <a:t> School jumpers for outdoor sessions, we will provide waterproofs where necessary. Please send your child into school already dressed accordingly on those days.</a:t>
            </a:r>
          </a:p>
          <a:p>
            <a:r>
              <a:rPr lang="en-GB" sz="2500" dirty="0">
                <a:solidFill>
                  <a:schemeClr val="accent1"/>
                </a:solidFill>
                <a:latin typeface="Comic Sans MS"/>
              </a:rPr>
              <a:t>     </a:t>
            </a: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solidFill>
                  <a:schemeClr val="accent1"/>
                </a:solidFill>
                <a:latin typeface="Comic Sans MS"/>
              </a:rPr>
              <a:t>No jewellery to be worn.</a:t>
            </a: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5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903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24199" y="608183"/>
            <a:ext cx="3362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Homework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9773" y="2037324"/>
            <a:ext cx="8339328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AutoNum type="arabicPeriod"/>
            </a:pPr>
            <a:r>
              <a:rPr lang="en-GB" sz="2800" dirty="0">
                <a:solidFill>
                  <a:schemeClr val="accent1"/>
                </a:solidFill>
                <a:latin typeface="Comic Sans MS"/>
              </a:rPr>
              <a:t>Reading or reading type activity every night with an adult for 10 minutes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/>
              </a:rPr>
              <a:t>2. Maths homework – please refer to the school website for what we are covering each week which you can then reinforce at home. 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/>
              </a:rPr>
              <a:t>3. Letter formation including capital letters, practising their name etc.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550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1232" y="608183"/>
            <a:ext cx="4448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Consent Forms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0990" y="1474107"/>
            <a:ext cx="8339328" cy="47089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We have sent consent forms for you to fill in online, if you haven’t completed these  already can you please do so as soon as you are able. </a:t>
            </a:r>
            <a:endParaRPr lang="en-US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3000" dirty="0">
              <a:solidFill>
                <a:schemeClr val="accent1"/>
              </a:solidFill>
              <a:latin typeface="Comic Sans MS" panose="030F0702030302020204" pitchFamily="66" charset="0"/>
              <a:cs typeface="Calibri"/>
            </a:endParaRPr>
          </a:p>
          <a:p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 These are</a:t>
            </a:r>
            <a:endParaRPr lang="en-GB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endParaRPr lang="en-GB" sz="3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Pick up from School</a:t>
            </a:r>
            <a:endParaRPr lang="en-GB" sz="3000" dirty="0">
              <a:solidFill>
                <a:schemeClr val="accent1"/>
              </a:solidFill>
              <a:latin typeface="Comic Sans MS" panose="030F0702030302020204" pitchFamily="66" charset="0"/>
              <a:ea typeface="Calibri"/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Digital consent</a:t>
            </a:r>
            <a:endParaRPr lang="en-GB" sz="3000" dirty="0">
              <a:solidFill>
                <a:schemeClr val="accent1"/>
              </a:solidFill>
              <a:latin typeface="Comic Sans MS" panose="030F0702030302020204" pitchFamily="66" charset="0"/>
              <a:ea typeface="Calibri"/>
              <a:cs typeface="Calibri"/>
            </a:endParaRPr>
          </a:p>
          <a:p>
            <a:endParaRPr lang="en-GB" sz="3000" dirty="0">
              <a:solidFill>
                <a:schemeClr val="accent1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4590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6355" y="608183"/>
            <a:ext cx="4737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Communication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5955" y="1630924"/>
            <a:ext cx="8339328" cy="58477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/>
              </a:rPr>
              <a:t>If at any point you need to speak to us then please us dojo or speak to us at drop off / pick up, when appropriate. </a:t>
            </a:r>
          </a:p>
          <a:p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Please ensure you regularly read the messages on class dojo as this is our key method for communication. 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  <a:cs typeface="Calibri"/>
            </a:endParaRPr>
          </a:p>
          <a:p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We also update the Year 1 Page on the School Website weekly so that you know what we are covering in class. We now also have a monthly newsletter which will be posted on our website and dojo.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  <a:ea typeface="Calibri"/>
              <a:cs typeface="Calibri"/>
            </a:endParaRPr>
          </a:p>
          <a:p>
            <a:endParaRPr lang="en-GB" sz="3000" dirty="0">
              <a:solidFill>
                <a:srgbClr val="00B0F0"/>
              </a:solidFill>
            </a:endParaRPr>
          </a:p>
          <a:p>
            <a:endParaRPr lang="en-GB" sz="3000" dirty="0">
              <a:solidFill>
                <a:srgbClr val="00B0F0"/>
              </a:solidFill>
            </a:endParaRPr>
          </a:p>
          <a:p>
            <a:endParaRPr lang="en-GB" sz="2500" dirty="0">
              <a:solidFill>
                <a:srgbClr val="00B0F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5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689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>
            <a:spLocks noChangeAspect="1"/>
          </p:cNvSpPr>
          <p:nvPr/>
        </p:nvSpPr>
        <p:spPr>
          <a:xfrm>
            <a:off x="436880" y="416560"/>
            <a:ext cx="11257280" cy="6004560"/>
          </a:xfrm>
          <a:prstGeom prst="roundRect">
            <a:avLst>
              <a:gd name="adj" fmla="val 9899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099" y="3163824"/>
            <a:ext cx="2533442" cy="3529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48250" y="2702159"/>
            <a:ext cx="3166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861784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C32604CBF5A94499239EDE82C37E21" ma:contentTypeVersion="17" ma:contentTypeDescription="Create a new document." ma:contentTypeScope="" ma:versionID="23e49266a5593a0bb456d4aba80e2b8e">
  <xsd:schema xmlns:xsd="http://www.w3.org/2001/XMLSchema" xmlns:xs="http://www.w3.org/2001/XMLSchema" xmlns:p="http://schemas.microsoft.com/office/2006/metadata/properties" xmlns:ns2="b244284a-a3e9-46bd-ae6b-6e7eed6420c9" xmlns:ns3="0b4f10a8-045a-4ff4-8ba8-f92582185811" targetNamespace="http://schemas.microsoft.com/office/2006/metadata/properties" ma:root="true" ma:fieldsID="972d3cacba6176eb95fdfa78cf964759" ns2:_="" ns3:_="">
    <xsd:import namespace="b244284a-a3e9-46bd-ae6b-6e7eed6420c9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4284a-a3e9-46bd-ae6b-6e7eed6420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b4f10a8-045a-4ff4-8ba8-f92582185811" xsi:nil="true"/>
    <lcf76f155ced4ddcb4097134ff3c332f xmlns="b244284a-a3e9-46bd-ae6b-6e7eed6420c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C22799-3D0E-445E-A7BA-511F765043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659D22-1F52-4378-8B96-B1DF360A52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4284a-a3e9-46bd-ae6b-6e7eed6420c9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B5E4035-87AA-4869-BC73-6E3ABB5C2238}">
  <ds:schemaRefs>
    <ds:schemaRef ds:uri="http://schemas.microsoft.com/office/infopath/2007/PartnerControls"/>
    <ds:schemaRef ds:uri="http://purl.org/dc/dcmitype/"/>
    <ds:schemaRef ds:uri="0b4f10a8-045a-4ff4-8ba8-f92582185811"/>
    <ds:schemaRef ds:uri="b244284a-a3e9-46bd-ae6b-6e7eed6420c9"/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971</Words>
  <Application>Microsoft Office PowerPoint</Application>
  <PresentationFormat>Widescreen</PresentationFormat>
  <Paragraphs>109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Arial,Sans-Serif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Jackson (Sketty Primary School)</dc:creator>
  <cp:lastModifiedBy>Kirsty Palmer</cp:lastModifiedBy>
  <cp:revision>368</cp:revision>
  <dcterms:created xsi:type="dcterms:W3CDTF">2021-09-02T11:40:50Z</dcterms:created>
  <dcterms:modified xsi:type="dcterms:W3CDTF">2026-09-10T17:44:57Z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0x010100D1C32604CBF5A94499239EDE82C37E21</vt:lpwstr>
  </property>
  <property fmtid="{D5CDD505-2E9C-101B-9397-08002B2CF9AE}" pid="3" name="MediaServiceImageTags">
    <vt:lpwstr/>
  </property>
</Properties>
</file>